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sldIdLst>
    <p:sldId id="256" r:id="rId2"/>
    <p:sldId id="273" r:id="rId3"/>
    <p:sldId id="259" r:id="rId4"/>
    <p:sldId id="264" r:id="rId5"/>
    <p:sldId id="261" r:id="rId6"/>
    <p:sldId id="258" r:id="rId7"/>
    <p:sldId id="260" r:id="rId8"/>
    <p:sldId id="276" r:id="rId9"/>
    <p:sldId id="267" r:id="rId10"/>
    <p:sldId id="266" r:id="rId11"/>
    <p:sldId id="263" r:id="rId12"/>
    <p:sldId id="269" r:id="rId13"/>
    <p:sldId id="270" r:id="rId14"/>
    <p:sldId id="271" r:id="rId15"/>
    <p:sldId id="275" r:id="rId16"/>
  </p:sldIdLst>
  <p:sldSz cx="12192000" cy="6858000"/>
  <p:notesSz cx="6858000" cy="9144000"/>
  <p:custShowLst>
    <p:custShow name="Presentazione personalizzata 1" id="0">
      <p:sldLst>
        <p:sld r:id="rId2"/>
        <p:sld r:id="rId7"/>
      </p:sldLst>
    </p:custShow>
    <p:custShow name="Copia di Presentazione personalizzata 1" id="1">
      <p:sldLst>
        <p:sld r:id="rId2"/>
        <p:sld r:id="rId7"/>
      </p:sldLst>
    </p:custShow>
    <p:custShow name="Copia 2 di Presentazione personalizzata 1" id="2">
      <p:sldLst>
        <p:sld r:id="rId2"/>
        <p:sld r:id="rId7"/>
      </p:sldLst>
    </p:custShow>
    <p:custShow name="Copia 3 di Presentazione personalizzata 1" id="3">
      <p:sldLst>
        <p:sld r:id="rId2"/>
        <p:sld r:id="rId7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11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56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19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387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26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39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99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9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98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4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76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28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45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09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84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148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97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E7D603-DD2C-4485-B732-E0AD29AC9859}" type="datetimeFigureOut">
              <a:rPr lang="it-IT" smtClean="0"/>
              <a:pPr/>
              <a:t>06/07/2024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A8C2C4-B3C3-4626-8D28-DE28B6DF37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571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09702" y="2150034"/>
            <a:ext cx="6794032" cy="1365312"/>
          </a:xfrm>
        </p:spPr>
        <p:txBody>
          <a:bodyPr>
            <a:normAutofit/>
          </a:bodyPr>
          <a:lstStyle/>
          <a:p>
            <a:pPr algn="ctr"/>
            <a:r>
              <a:rPr lang="it-IT" sz="6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NICOTERA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702">
            <a:off x="403852" y="780778"/>
            <a:ext cx="3126247" cy="1894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053">
            <a:off x="8893479" y="4148663"/>
            <a:ext cx="2946065" cy="1673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67" y="2378966"/>
            <a:ext cx="1508508" cy="10710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27" y="441221"/>
            <a:ext cx="2506058" cy="75181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445627" y="1391105"/>
            <a:ext cx="70021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MAGIC WORLD OF FAIRY TALES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73356" y="3860424"/>
            <a:ext cx="650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Bradley Hand ITC" panose="03070402050302030203" pitchFamily="66" charset="0"/>
              </a:rPr>
              <a:t>Nicotera</a:t>
            </a:r>
            <a:r>
              <a:rPr lang="en-US" sz="2800" b="1" dirty="0">
                <a:latin typeface="Bradley Hand ITC" panose="03070402050302030203" pitchFamily="66" charset="0"/>
              </a:rPr>
              <a:t> is located  along the Coast of the Gods, on a panoramic ledge sloping towards the Gulf of </a:t>
            </a:r>
            <a:r>
              <a:rPr lang="en-US" sz="2800" b="1" dirty="0" err="1">
                <a:latin typeface="Bradley Hand ITC" panose="03070402050302030203" pitchFamily="66" charset="0"/>
              </a:rPr>
              <a:t>Gioia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latin typeface="Bradley Hand ITC" panose="03070402050302030203" pitchFamily="66" charset="0"/>
              </a:rPr>
              <a:t>Tauro</a:t>
            </a:r>
            <a:r>
              <a:rPr lang="en-US" sz="2800" b="1" dirty="0">
                <a:latin typeface="Bradley Hand ITC" panose="03070402050302030203" pitchFamily="66" charset="0"/>
              </a:rPr>
              <a:t>. The extraordinary heritage of the town includes natural beauties, thousand-year old history, culture and traditions.</a:t>
            </a:r>
            <a:endParaRPr lang="it-IT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2264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13887670062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97202"/>
            <a:ext cx="3919211" cy="29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63" y="561975"/>
            <a:ext cx="4240212" cy="3176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ttangolo 16"/>
          <p:cNvSpPr/>
          <p:nvPr/>
        </p:nvSpPr>
        <p:spPr>
          <a:xfrm>
            <a:off x="5800957" y="5289876"/>
            <a:ext cx="3654215" cy="68588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SUNSET</a:t>
            </a:r>
          </a:p>
        </p:txBody>
      </p:sp>
      <p:sp>
        <p:nvSpPr>
          <p:cNvPr id="15366" name="CasellaDiTesto 18"/>
          <p:cNvSpPr txBox="1">
            <a:spLocks noChangeArrowheads="1"/>
          </p:cNvSpPr>
          <p:nvPr/>
        </p:nvSpPr>
        <p:spPr bwMode="auto">
          <a:xfrm>
            <a:off x="3351704" y="1360222"/>
            <a:ext cx="294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it-IT" altLang="it-IT" dirty="0"/>
              <a:t>ANCIENT MILL</a:t>
            </a:r>
          </a:p>
        </p:txBody>
      </p:sp>
      <p:sp>
        <p:nvSpPr>
          <p:cNvPr id="3" name="AutoShape 4" descr="Risultati immagini per tramonto a nicot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814685"/>
      </p:ext>
    </p:extLst>
  </p:cSld>
  <p:clrMapOvr>
    <a:masterClrMapping/>
  </p:clrMapOvr>
  <p:transition spd="slow" advTm="79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5800" y="3194051"/>
            <a:ext cx="3970338" cy="2714625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33376"/>
            <a:ext cx="40068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456040" y="692697"/>
            <a:ext cx="349701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CHURCHES</a:t>
            </a:r>
          </a:p>
        </p:txBody>
      </p:sp>
      <p:pic>
        <p:nvPicPr>
          <p:cNvPr id="12293" name="Immagine 6" descr="DSCN04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9" y="1484314"/>
            <a:ext cx="33480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307959"/>
      </p:ext>
    </p:extLst>
  </p:cSld>
  <p:clrMapOvr>
    <a:masterClrMapping/>
  </p:clrMapOvr>
  <p:transition spd="slow" advTm="65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98630" y="3331609"/>
            <a:ext cx="3096344" cy="231035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4141785" y="332656"/>
            <a:ext cx="34531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FOOD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60305" y="4486784"/>
            <a:ext cx="2682999" cy="20096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14616" y="2351908"/>
            <a:ext cx="2528688" cy="21348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3684" y="3811399"/>
            <a:ext cx="3254286" cy="2475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957440" y="1227160"/>
            <a:ext cx="10233800" cy="168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Bradley Hand ITC" panose="03070402050302030203" pitchFamily="66" charset="0"/>
              </a:rPr>
              <a:t>Nicotera </a:t>
            </a:r>
            <a:r>
              <a:rPr lang="it-IT" b="1" dirty="0" err="1">
                <a:latin typeface="Bradley Hand ITC" panose="03070402050302030203" pitchFamily="66" charset="0"/>
              </a:rPr>
              <a:t>is</a:t>
            </a:r>
            <a:r>
              <a:rPr lang="it-IT" b="1" dirty="0">
                <a:latin typeface="Bradley Hand ITC" panose="03070402050302030203" pitchFamily="66" charset="0"/>
              </a:rPr>
              <a:t> the </a:t>
            </a:r>
            <a:r>
              <a:rPr lang="it-IT" b="1" dirty="0" err="1">
                <a:latin typeface="Bradley Hand ITC" panose="03070402050302030203" pitchFamily="66" charset="0"/>
              </a:rPr>
              <a:t>reference</a:t>
            </a:r>
            <a:r>
              <a:rPr lang="it-IT" b="1" dirty="0">
                <a:latin typeface="Bradley Hand ITC" panose="03070402050302030203" pitchFamily="66" charset="0"/>
              </a:rPr>
              <a:t> city of the </a:t>
            </a:r>
            <a:r>
              <a:rPr lang="it-IT" b="1" dirty="0" err="1">
                <a:latin typeface="Bradley Hand ITC" panose="03070402050302030203" pitchFamily="66" charset="0"/>
              </a:rPr>
              <a:t>Mediterranean</a:t>
            </a:r>
            <a:r>
              <a:rPr lang="it-IT" b="1" dirty="0">
                <a:latin typeface="Bradley Hand ITC" panose="03070402050302030203" pitchFamily="66" charset="0"/>
              </a:rPr>
              <a:t> </a:t>
            </a:r>
            <a:r>
              <a:rPr lang="it-IT" b="1" dirty="0" err="1">
                <a:latin typeface="Bradley Hand ITC" panose="03070402050302030203" pitchFamily="66" charset="0"/>
              </a:rPr>
              <a:t>Diet</a:t>
            </a:r>
            <a:r>
              <a:rPr lang="it-IT" b="1" dirty="0">
                <a:latin typeface="Bradley Hand ITC" panose="03070402050302030203" pitchFamily="66" charset="0"/>
              </a:rPr>
              <a:t> . In </a:t>
            </a:r>
            <a:r>
              <a:rPr lang="it-IT" b="1" dirty="0" err="1">
                <a:latin typeface="Bradley Hand ITC" panose="03070402050302030203" pitchFamily="66" charset="0"/>
              </a:rPr>
              <a:t>fact</a:t>
            </a:r>
            <a:r>
              <a:rPr lang="it-IT" b="1" dirty="0">
                <a:latin typeface="Bradley Hand ITC" panose="03070402050302030203" pitchFamily="66" charset="0"/>
              </a:rPr>
              <a:t> in Nicotera </a:t>
            </a:r>
            <a:r>
              <a:rPr lang="it-IT" b="1" dirty="0" err="1">
                <a:latin typeface="Bradley Hand ITC" panose="03070402050302030203" pitchFamily="66" charset="0"/>
              </a:rPr>
              <a:t>you</a:t>
            </a:r>
            <a:r>
              <a:rPr lang="it-IT" b="1" dirty="0">
                <a:latin typeface="Bradley Hand ITC" panose="03070402050302030203" pitchFamily="66" charset="0"/>
              </a:rPr>
              <a:t> </a:t>
            </a:r>
            <a:r>
              <a:rPr lang="it-IT" b="1" dirty="0" err="1">
                <a:latin typeface="Bradley Hand ITC" panose="03070402050302030203" pitchFamily="66" charset="0"/>
              </a:rPr>
              <a:t>eat</a:t>
            </a:r>
            <a:r>
              <a:rPr lang="it-IT" b="1" dirty="0">
                <a:latin typeface="Bradley Hand ITC" panose="03070402050302030203" pitchFamily="66" charset="0"/>
              </a:rPr>
              <a:t> </a:t>
            </a:r>
            <a:r>
              <a:rPr lang="it-IT" b="1" dirty="0" err="1">
                <a:latin typeface="Bradley Hand ITC" panose="03070402050302030203" pitchFamily="66" charset="0"/>
              </a:rPr>
              <a:t>well</a:t>
            </a:r>
            <a:r>
              <a:rPr lang="it-IT" b="1" dirty="0">
                <a:latin typeface="Bradley Hand ITC" panose="03070402050302030203" pitchFamily="66" charset="0"/>
              </a:rPr>
              <a:t> and in a </a:t>
            </a:r>
            <a:r>
              <a:rPr lang="it-IT" b="1" dirty="0" err="1">
                <a:latin typeface="Bradley Hand ITC" panose="03070402050302030203" pitchFamily="66" charset="0"/>
              </a:rPr>
              <a:t>healthy</a:t>
            </a:r>
            <a:r>
              <a:rPr lang="it-IT" b="1" dirty="0">
                <a:latin typeface="Bradley Hand ITC" panose="03070402050302030203" pitchFamily="66" charset="0"/>
              </a:rPr>
              <a:t> way; </a:t>
            </a:r>
            <a:r>
              <a:rPr lang="it-IT" b="1" dirty="0" err="1">
                <a:latin typeface="Bradley Hand ITC" panose="03070402050302030203" pitchFamily="66" charset="0"/>
              </a:rPr>
              <a:t>we</a:t>
            </a:r>
            <a:r>
              <a:rPr lang="it-IT" b="1" dirty="0">
                <a:latin typeface="Bradley Hand ITC" panose="03070402050302030203" pitchFamily="66" charset="0"/>
              </a:rPr>
              <a:t> </a:t>
            </a:r>
            <a:r>
              <a:rPr lang="it-IT" b="1" dirty="0" err="1">
                <a:latin typeface="Bradley Hand ITC" panose="03070402050302030203" pitchFamily="66" charset="0"/>
              </a:rPr>
              <a:t>eat</a:t>
            </a:r>
            <a:r>
              <a:rPr lang="it-IT" b="1" dirty="0">
                <a:latin typeface="Bradley Hand ITC" panose="03070402050302030203" pitchFamily="66" charset="0"/>
              </a:rPr>
              <a:t> a </a:t>
            </a:r>
            <a:r>
              <a:rPr lang="it-IT" b="1" dirty="0" err="1">
                <a:latin typeface="Bradley Hand ITC" panose="03070402050302030203" pitchFamily="66" charset="0"/>
              </a:rPr>
              <a:t>lot</a:t>
            </a:r>
            <a:r>
              <a:rPr lang="it-IT" b="1" dirty="0">
                <a:latin typeface="Bradley Hand ITC" panose="03070402050302030203" pitchFamily="66" charset="0"/>
              </a:rPr>
              <a:t> of </a:t>
            </a:r>
            <a:r>
              <a:rPr lang="it-IT" b="1" dirty="0" err="1">
                <a:latin typeface="Bradley Hand ITC" panose="03070402050302030203" pitchFamily="66" charset="0"/>
              </a:rPr>
              <a:t>fish</a:t>
            </a:r>
            <a:r>
              <a:rPr lang="it-IT" b="1" dirty="0">
                <a:latin typeface="Bradley Hand ITC" panose="03070402050302030203" pitchFamily="66" charset="0"/>
              </a:rPr>
              <a:t>, </a:t>
            </a:r>
            <a:r>
              <a:rPr lang="it-IT" b="1" dirty="0" err="1">
                <a:latin typeface="Bradley Hand ITC" panose="03070402050302030203" pitchFamily="66" charset="0"/>
              </a:rPr>
              <a:t>vegetables</a:t>
            </a:r>
            <a:r>
              <a:rPr lang="it-IT" b="1" dirty="0">
                <a:latin typeface="Bradley Hand ITC" panose="03070402050302030203" pitchFamily="66" charset="0"/>
              </a:rPr>
              <a:t>, </a:t>
            </a:r>
            <a:r>
              <a:rPr lang="it-IT" b="1" dirty="0" err="1">
                <a:latin typeface="Bradley Hand ITC" panose="03070402050302030203" pitchFamily="66" charset="0"/>
              </a:rPr>
              <a:t>cereals</a:t>
            </a:r>
            <a:r>
              <a:rPr lang="it-IT" b="1" dirty="0">
                <a:latin typeface="Bradley Hand ITC" panose="03070402050302030203" pitchFamily="66" charset="0"/>
              </a:rPr>
              <a:t> and </a:t>
            </a:r>
            <a:r>
              <a:rPr lang="it-IT" b="1" dirty="0" err="1">
                <a:latin typeface="Bradley Hand ITC" panose="03070402050302030203" pitchFamily="66" charset="0"/>
              </a:rPr>
              <a:t>we</a:t>
            </a:r>
            <a:r>
              <a:rPr lang="it-IT" b="1" dirty="0">
                <a:latin typeface="Bradley Hand ITC" panose="03070402050302030203" pitchFamily="66" charset="0"/>
              </a:rPr>
              <a:t> produce olive </a:t>
            </a:r>
            <a:r>
              <a:rPr lang="it-IT" b="1" dirty="0" err="1">
                <a:latin typeface="Bradley Hand ITC" panose="03070402050302030203" pitchFamily="66" charset="0"/>
              </a:rPr>
              <a:t>oil</a:t>
            </a:r>
            <a:r>
              <a:rPr lang="it-IT" b="1" dirty="0">
                <a:latin typeface="Bradley Hand ITC" panose="03070402050302030203" pitchFamily="66" charset="0"/>
              </a:rPr>
              <a:t> and </a:t>
            </a:r>
            <a:r>
              <a:rPr lang="it-IT" b="1" dirty="0" err="1">
                <a:latin typeface="Bradley Hand ITC" panose="03070402050302030203" pitchFamily="66" charset="0"/>
              </a:rPr>
              <a:t>good</a:t>
            </a:r>
            <a:r>
              <a:rPr lang="it-IT" b="1" dirty="0">
                <a:latin typeface="Bradley Hand ITC" panose="03070402050302030203" pitchFamily="66" charset="0"/>
              </a:rPr>
              <a:t> </a:t>
            </a:r>
            <a:r>
              <a:rPr lang="it-IT" b="1" dirty="0" err="1">
                <a:latin typeface="Bradley Hand ITC" panose="03070402050302030203" pitchFamily="66" charset="0"/>
              </a:rPr>
              <a:t>wine</a:t>
            </a:r>
            <a:r>
              <a:rPr lang="it-IT" b="1" dirty="0">
                <a:latin typeface="Bradley Hand ITC" panose="03070402050302030203" pitchFamily="66" charset="0"/>
              </a:rPr>
              <a:t>.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489585"/>
      </p:ext>
    </p:extLst>
  </p:cSld>
  <p:clrMapOvr>
    <a:masterClrMapping/>
  </p:clrMapOvr>
  <p:transition spd="slow" advTm="81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uliv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1052513"/>
            <a:ext cx="4092575" cy="3065462"/>
          </a:xfrm>
        </p:spPr>
      </p:pic>
      <p:pic>
        <p:nvPicPr>
          <p:cNvPr id="5" name="Immagine 4" descr="oran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981075"/>
            <a:ext cx="3808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oli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4076701"/>
            <a:ext cx="280511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magine 6" descr="aranc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164013"/>
            <a:ext cx="3024187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053324"/>
      </p:ext>
    </p:extLst>
  </p:cSld>
  <p:clrMapOvr>
    <a:masterClrMapping/>
  </p:clrMapOvr>
  <p:transition advTm="10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7391401" y="404813"/>
            <a:ext cx="3025775" cy="9271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FRESH FISH</a:t>
            </a:r>
          </a:p>
        </p:txBody>
      </p:sp>
      <p:pic>
        <p:nvPicPr>
          <p:cNvPr id="4" name="Segnaposto contenuto 3" descr="IMG-20150418-WA00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692150"/>
            <a:ext cx="5276850" cy="3957638"/>
          </a:xfrm>
        </p:spPr>
      </p:pic>
      <p:pic>
        <p:nvPicPr>
          <p:cNvPr id="5" name="Immagine 4" descr="IMG-20150418-WA0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500438"/>
            <a:ext cx="3962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340880"/>
      </p:ext>
    </p:extLst>
  </p:cSld>
  <p:clrMapOvr>
    <a:masterClrMapping/>
  </p:clrMapOvr>
  <p:transition advTm="5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53" y="1650048"/>
            <a:ext cx="2591668" cy="3530883"/>
          </a:xfrm>
        </p:spPr>
      </p:pic>
      <p:sp>
        <p:nvSpPr>
          <p:cNvPr id="7" name="CasellaDiTesto 6"/>
          <p:cNvSpPr txBox="1"/>
          <p:nvPr/>
        </p:nvSpPr>
        <p:spPr>
          <a:xfrm>
            <a:off x="4522124" y="5769033"/>
            <a:ext cx="46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logo of the </a:t>
            </a:r>
            <a:r>
              <a:rPr lang="it-IT" dirty="0" err="1"/>
              <a:t>town</a:t>
            </a:r>
            <a:r>
              <a:rPr lang="it-IT" dirty="0"/>
              <a:t> NICOTERA</a:t>
            </a:r>
          </a:p>
        </p:txBody>
      </p:sp>
    </p:spTree>
    <p:extLst>
      <p:ext uri="{BB962C8B-B14F-4D97-AF65-F5344CB8AC3E}">
        <p14:creationId xmlns:p14="http://schemas.microsoft.com/office/powerpoint/2010/main" val="122971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5480" y="263525"/>
            <a:ext cx="7777480" cy="1325563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little</a:t>
            </a:r>
            <a:r>
              <a:rPr lang="it-IT" dirty="0"/>
              <a:t> </a:t>
            </a:r>
            <a:r>
              <a:rPr lang="it-IT" dirty="0" err="1"/>
              <a:t>history</a:t>
            </a:r>
            <a:r>
              <a:rPr lang="it-IT" dirty="0"/>
              <a:t> of the </a:t>
            </a:r>
            <a:r>
              <a:rPr lang="it-IT" dirty="0" err="1"/>
              <a:t>town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The town, as you can see it now, dates back to the times of Robert Guiscard, who looked for a port that would allow his army, involved in a war against the Arabs in Sicily, to get rapidly to the island. In 1065 he had the town rebuilt on the hill and fortified and repopulated it. </a:t>
            </a:r>
            <a:r>
              <a:rPr lang="en-US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Nicotera</a:t>
            </a:r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Marina stands on the coast, near the sea. Some </a:t>
            </a:r>
            <a:r>
              <a:rPr lang="en-US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necropoles</a:t>
            </a:r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and Roman hydraulic works were found near </a:t>
            </a:r>
            <a:r>
              <a:rPr lang="en-US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Nicotera</a:t>
            </a:r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Marina and </a:t>
            </a:r>
            <a:r>
              <a:rPr lang="en-US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Mesima</a:t>
            </a:r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river . The area was also identified by the archaeologists as an emporium that probably served the Greek colony of </a:t>
            </a:r>
            <a:r>
              <a:rPr lang="en-US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Medma</a:t>
            </a:r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.</a:t>
            </a:r>
            <a:endParaRPr lang="it-IT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4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21476" y="84232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>
                <a:latin typeface="Bradley Hand ITC" panose="03070402050302030203" pitchFamily="66" charset="0"/>
              </a:rPr>
              <a:t>Nicotera </a:t>
            </a:r>
            <a:r>
              <a:rPr lang="it-IT" sz="3200" dirty="0" err="1">
                <a:latin typeface="Bradley Hand ITC" panose="03070402050302030203" pitchFamily="66" charset="0"/>
              </a:rPr>
              <a:t>is</a:t>
            </a:r>
            <a:r>
              <a:rPr lang="it-IT" sz="3200" dirty="0">
                <a:latin typeface="Bradley Hand ITC" panose="03070402050302030203" pitchFamily="66" charset="0"/>
              </a:rPr>
              <a:t> an </a:t>
            </a:r>
            <a:r>
              <a:rPr lang="it-IT" sz="3200" dirty="0" err="1">
                <a:latin typeface="Bradley Hand ITC" panose="03070402050302030203" pitchFamily="66" charset="0"/>
              </a:rPr>
              <a:t>old</a:t>
            </a:r>
            <a:r>
              <a:rPr lang="it-IT" sz="3200" dirty="0">
                <a:latin typeface="Bradley Hand ITC" panose="03070402050302030203" pitchFamily="66" charset="0"/>
              </a:rPr>
              <a:t> </a:t>
            </a:r>
            <a:r>
              <a:rPr lang="it-IT" sz="3200" dirty="0" err="1">
                <a:latin typeface="Bradley Hand ITC" panose="03070402050302030203" pitchFamily="66" charset="0"/>
              </a:rPr>
              <a:t>town</a:t>
            </a:r>
            <a:r>
              <a:rPr lang="it-IT" sz="3200" dirty="0">
                <a:latin typeface="Bradley Hand ITC" panose="03070402050302030203" pitchFamily="66" charset="0"/>
              </a:rPr>
              <a:t> : </a:t>
            </a:r>
            <a:r>
              <a:rPr lang="it-IT" sz="3200" dirty="0" err="1">
                <a:latin typeface="Bradley Hand ITC" panose="03070402050302030203" pitchFamily="66" charset="0"/>
              </a:rPr>
              <a:t>there</a:t>
            </a:r>
            <a:r>
              <a:rPr lang="it-IT" sz="3200" dirty="0">
                <a:latin typeface="Bradley Hand ITC" panose="03070402050302030203" pitchFamily="66" charset="0"/>
              </a:rPr>
              <a:t> </a:t>
            </a:r>
            <a:r>
              <a:rPr lang="it-IT" sz="3200" dirty="0" err="1">
                <a:latin typeface="Bradley Hand ITC" panose="03070402050302030203" pitchFamily="66" charset="0"/>
              </a:rPr>
              <a:t>is</a:t>
            </a:r>
            <a:r>
              <a:rPr lang="it-IT" sz="3200" dirty="0">
                <a:latin typeface="Bradley Hand ITC" panose="03070402050302030203" pitchFamily="66" charset="0"/>
              </a:rPr>
              <a:t> a </a:t>
            </a:r>
            <a:r>
              <a:rPr lang="it-IT" sz="3200" dirty="0" err="1">
                <a:latin typeface="Bradley Hand ITC" panose="03070402050302030203" pitchFamily="66" charset="0"/>
              </a:rPr>
              <a:t>castle</a:t>
            </a:r>
            <a:r>
              <a:rPr lang="it-IT" sz="3200" dirty="0">
                <a:latin typeface="Bradley Hand ITC" panose="03070402050302030203" pitchFamily="66" charset="0"/>
              </a:rPr>
              <a:t>  </a:t>
            </a:r>
            <a:r>
              <a:rPr lang="it-IT" sz="3200" dirty="0" err="1">
                <a:latin typeface="Bradley Hand ITC" panose="03070402050302030203" pitchFamily="66" charset="0"/>
              </a:rPr>
              <a:t>built</a:t>
            </a:r>
            <a:r>
              <a:rPr lang="it-IT" sz="3200" dirty="0">
                <a:latin typeface="Bradley Hand ITC" panose="03070402050302030203" pitchFamily="66" charset="0"/>
              </a:rPr>
              <a:t> in 1763 and  a </a:t>
            </a:r>
            <a:r>
              <a:rPr lang="it-IT" sz="3200" dirty="0" err="1">
                <a:latin typeface="Bradley Hand ITC" panose="03070402050302030203" pitchFamily="66" charset="0"/>
              </a:rPr>
              <a:t>Cathedral</a:t>
            </a:r>
            <a:r>
              <a:rPr lang="it-IT" sz="3200" dirty="0">
                <a:latin typeface="Bradley Hand ITC" panose="03070402050302030203" pitchFamily="66" charset="0"/>
              </a:rPr>
              <a:t> </a:t>
            </a:r>
            <a:r>
              <a:rPr lang="it-IT" sz="3200" dirty="0" err="1">
                <a:latin typeface="Bradley Hand ITC" panose="03070402050302030203" pitchFamily="66" charset="0"/>
              </a:rPr>
              <a:t>built</a:t>
            </a:r>
            <a:r>
              <a:rPr lang="it-IT" sz="3200" dirty="0">
                <a:latin typeface="Bradley Hand ITC" panose="03070402050302030203" pitchFamily="66" charset="0"/>
              </a:rPr>
              <a:t> in 1785 </a:t>
            </a:r>
            <a:r>
              <a:rPr lang="it-IT" sz="3200" dirty="0" err="1">
                <a:latin typeface="Bradley Hand ITC" panose="03070402050302030203" pitchFamily="66" charset="0"/>
              </a:rPr>
              <a:t>dedicated</a:t>
            </a:r>
            <a:r>
              <a:rPr lang="it-IT" sz="3200" dirty="0">
                <a:latin typeface="Bradley Hand ITC" panose="03070402050302030203" pitchFamily="66" charset="0"/>
              </a:rPr>
              <a:t> to </a:t>
            </a:r>
            <a:r>
              <a:rPr lang="it-IT" sz="3200" dirty="0" err="1">
                <a:latin typeface="Bradley Hand ITC" panose="03070402050302030203" pitchFamily="66" charset="0"/>
              </a:rPr>
              <a:t>Our</a:t>
            </a:r>
            <a:r>
              <a:rPr lang="it-IT" sz="3200" dirty="0">
                <a:latin typeface="Bradley Hand ITC" panose="03070402050302030203" pitchFamily="66" charset="0"/>
              </a:rPr>
              <a:t> Lady of </a:t>
            </a:r>
            <a:r>
              <a:rPr lang="it-IT" sz="3200" dirty="0" err="1">
                <a:latin typeface="Bradley Hand ITC" panose="03070402050302030203" pitchFamily="66" charset="0"/>
              </a:rPr>
              <a:t>Assumption</a:t>
            </a:r>
            <a:r>
              <a:rPr lang="it-IT" sz="3200" dirty="0"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94" y="2969929"/>
            <a:ext cx="5964126" cy="29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3" descr="DSCN04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3048000"/>
            <a:ext cx="4609233" cy="3455989"/>
          </a:xfrm>
        </p:spPr>
      </p:pic>
      <p:pic>
        <p:nvPicPr>
          <p:cNvPr id="14339" name="Immagine 4" descr="DSCN04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08" y="1474154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366434" y="386695"/>
            <a:ext cx="76536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INSIDE THE CATHEDRAL</a:t>
            </a:r>
          </a:p>
        </p:txBody>
      </p:sp>
    </p:spTree>
    <p:extLst>
      <p:ext uri="{BB962C8B-B14F-4D97-AF65-F5344CB8AC3E}">
        <p14:creationId xmlns:p14="http://schemas.microsoft.com/office/powerpoint/2010/main" val="1507351627"/>
      </p:ext>
    </p:extLst>
  </p:cSld>
  <p:clrMapOvr>
    <a:masterClrMapping/>
  </p:clrMapOvr>
  <p:transition advTm="408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717868" y="750519"/>
            <a:ext cx="10514012" cy="1501826"/>
          </a:xfrm>
        </p:spPr>
        <p:txBody>
          <a:bodyPr/>
          <a:lstStyle/>
          <a:p>
            <a:r>
              <a:rPr lang="it-IT" sz="2800" dirty="0"/>
              <a:t>THE SACRED ART MUSEUM IS OPPOSITE THE CATHEDRAL</a:t>
            </a:r>
            <a:r>
              <a:rPr lang="it-IT" dirty="0"/>
              <a:t>.</a:t>
            </a:r>
          </a:p>
        </p:txBody>
      </p:sp>
      <p:pic>
        <p:nvPicPr>
          <p:cNvPr id="4" name="Segnaposto contenuto 3" descr="DSCN03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35163"/>
            <a:ext cx="5851525" cy="4389437"/>
          </a:xfrm>
          <a:ln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8" y="1935163"/>
            <a:ext cx="5528679" cy="371062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00" y="4113530"/>
            <a:ext cx="5135950" cy="22110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23163" y="1839754"/>
            <a:ext cx="1905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820166" y="809287"/>
            <a:ext cx="3891783" cy="5559316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Seven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doors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around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the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ancient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walls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were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the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entrance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to the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medieval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town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: Porta Grande, Porta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Prisca,Porta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Palmentieri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, Porta Piccola ,Porta di Joppolo, Porta Santa          Caterina, Porta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Foschea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.</a:t>
            </a:r>
          </a:p>
          <a:p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There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are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also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archaeological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remains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dating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back to </a:t>
            </a:r>
            <a:r>
              <a:rPr lang="it-IT" sz="28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ancient</a:t>
            </a:r>
            <a:r>
              <a:rPr lang="it-IT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 Rome.</a:t>
            </a:r>
          </a:p>
        </p:txBody>
      </p:sp>
      <p:pic>
        <p:nvPicPr>
          <p:cNvPr id="5" name="Picture 2" descr="Risultati immagini per parte antica Nicotera porta palmenti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040">
            <a:off x="6346087" y="383395"/>
            <a:ext cx="4251201" cy="30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isultati immagini per cattedrale di nicot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cattedrale di nicote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15" descr="ancient 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67" y="3614188"/>
            <a:ext cx="44751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6588" cy="1991995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historical</a:t>
            </a:r>
            <a:r>
              <a:rPr lang="it-IT" dirty="0"/>
              <a:t> centre</a:t>
            </a:r>
          </a:p>
        </p:txBody>
      </p:sp>
      <p:pic>
        <p:nvPicPr>
          <p:cNvPr id="4" name="Immagine 3" descr="DSC019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39973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posto contenuto 6" descr="DSC019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997200"/>
            <a:ext cx="4006850" cy="30051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667" y="365125"/>
            <a:ext cx="3278491" cy="2455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9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746">
            <a:off x="805592" y="740842"/>
            <a:ext cx="3301869" cy="5869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3671" y="331874"/>
            <a:ext cx="5693987" cy="1081290"/>
          </a:xfrm>
        </p:spPr>
        <p:txBody>
          <a:bodyPr/>
          <a:lstStyle/>
          <a:p>
            <a:r>
              <a:rPr lang="it-IT" dirty="0"/>
              <a:t>THE NORMAN CASTLE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2" y="1708121"/>
            <a:ext cx="6177943" cy="42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6456364" y="908051"/>
            <a:ext cx="2808287" cy="504825"/>
          </a:xfrm>
        </p:spPr>
        <p:txBody>
          <a:bodyPr>
            <a:normAutofit fontScale="90000"/>
          </a:bodyPr>
          <a:lstStyle/>
          <a:p>
            <a:r>
              <a:rPr lang="it-IT" altLang="it-IT" sz="2800"/>
              <a:t>THE CLOCK TOWER</a:t>
            </a:r>
          </a:p>
        </p:txBody>
      </p:sp>
      <p:pic>
        <p:nvPicPr>
          <p:cNvPr id="4" name="Segnaposto contenuto 3" descr="clock tow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333375"/>
            <a:ext cx="4498975" cy="3098800"/>
          </a:xfrm>
        </p:spPr>
      </p:pic>
      <p:pic>
        <p:nvPicPr>
          <p:cNvPr id="5" name="Immagine 4" descr="mari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924176"/>
            <a:ext cx="48704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135560" y="4005064"/>
            <a:ext cx="30565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Nicotera</a:t>
            </a:r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Marina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607328"/>
      </p:ext>
    </p:extLst>
  </p:cSld>
  <p:clrMapOvr>
    <a:masterClrMapping/>
  </p:clrMapOvr>
  <p:transition advTm="8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1.4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"/>
</p:tagLst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232</TotalTime>
  <Words>317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  <vt:variant>
        <vt:lpstr>Presentazioni personalizzate</vt:lpstr>
      </vt:variant>
      <vt:variant>
        <vt:i4>4</vt:i4>
      </vt:variant>
    </vt:vector>
  </HeadingPairs>
  <TitlesOfParts>
    <vt:vector size="24" baseType="lpstr">
      <vt:lpstr>Algerian</vt:lpstr>
      <vt:lpstr>Arial</vt:lpstr>
      <vt:lpstr>Bradley Hand ITC</vt:lpstr>
      <vt:lpstr>Corbel</vt:lpstr>
      <vt:lpstr>Profondità</vt:lpstr>
      <vt:lpstr>NICOTERA</vt:lpstr>
      <vt:lpstr>A little history of the town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historical centre</vt:lpstr>
      <vt:lpstr>THE NORMAN CASTLE</vt:lpstr>
      <vt:lpstr>THE CLOCK TOWER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FRESH FISH</vt:lpstr>
      <vt:lpstr>Presentazione standard di PowerPoint</vt:lpstr>
      <vt:lpstr>Presentazione personalizzata 1</vt:lpstr>
      <vt:lpstr>Copia di Presentazione personalizzata 1</vt:lpstr>
      <vt:lpstr>Copia 2 di Presentazione personalizzata 1</vt:lpstr>
      <vt:lpstr>Copia 3 di Presentazione personalizzata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NICOTERA</dc:title>
  <dc:creator>Proprietario</dc:creator>
  <cp:lastModifiedBy>Pc</cp:lastModifiedBy>
  <cp:revision>34</cp:revision>
  <dcterms:created xsi:type="dcterms:W3CDTF">2019-10-20T13:43:46Z</dcterms:created>
  <dcterms:modified xsi:type="dcterms:W3CDTF">2024-07-06T15:36:23Z</dcterms:modified>
</cp:coreProperties>
</file>